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49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06A7D-B869-27EB-3BF6-914BEEEB85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500EE2-78E8-83D2-5F5D-6AB7010F85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39F6EA-8686-259E-55C2-669C123CE0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23BC54-31D0-439C-DD65-637EC235D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3345D2-8946-81A0-A921-B468306294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471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0DF12-9822-0C6B-258A-6FB024290B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5671CA-432E-64E8-C699-1D585AB9ED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76863-76AA-E798-F806-82BF61D4C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D795B0-13E0-8BC2-D918-95AE81DB0D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70A8A9-4174-88C0-30C3-7D7522212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02265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B2D4D6-7061-426F-134B-D8DD8CC47A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D2E933-2709-8153-3810-632139ACE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1A7DC-098C-7FD7-499B-F7A3121ED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69E78-7371-9F45-A271-16E4D2E3C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9998A0-DDDF-BB02-C2CB-5B36A524A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2270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12887-D4D0-C333-066A-9D23D2A123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D9E71-058E-7F81-FF2E-3508EEDA9A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C87619-F80D-57DA-9F04-1D0C12612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AF4525-AA70-0EEF-3312-7099506D8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194C4D-70BC-F2DC-2EFC-AC1A319535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57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3671D-B2DE-1723-BDA6-CE687C5EA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0E5EE-5FCF-9086-8AA3-945EBF03E1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8A9498-2A69-E1B0-76E4-75D72497D2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BDD95-6CD4-795B-6FA2-151DAD6F2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E4C2E2-91F2-7643-8652-06C6F62C9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22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1582B0-57B1-B8F0-DB21-DCCF980F7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1F42D-E521-B8B1-9514-316A8A6203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D3B74E-0D41-C887-C6FF-2A78C6C8B6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9EEA1D-6F2D-19AF-7AFE-274940D68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94C6F-AB21-81F3-1C78-8D4A930FEA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B71A54-A9B5-E2F4-A8A9-D2B9C28D8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1068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B8A12-8BE7-0F42-BF32-980E2CD5B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0EB01C-35F1-6C71-7F10-249B546785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E44154-0C93-3A0A-680D-A2A00E9325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FB25C49-B67E-8425-AFC7-F022B7FF32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9A7697-1528-5C56-C886-BE581F617F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F5F00C-E04A-4507-6489-8E761F8DC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AAD6129-7B67-70B4-23C2-17609D5B1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4D333A8-513A-EED6-9DEB-C29DB8E86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425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44382D-8BC7-ED96-D6E1-3134247192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C4BB5-81F4-163D-C101-948B6AC59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4B4E99-B594-70FD-1F82-0BF22706F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172A9B4-20ED-46E6-838E-387BEE24F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1698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B34C52-3F67-8E9A-5042-15031FFE69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FC51A2A-F1F6-A30D-1089-E31CA1F792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A0693F-F57C-A7AB-F1B2-883BB63E4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935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02E8EB-7F9C-B0DB-04BC-2BF29CD88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D07BD-D733-32A7-8681-B9A20D71F9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0FF504-2AB6-46BF-042A-4C38F95588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E3FA9D-08A5-EFBC-EEDF-0B6D10C2B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5F9415-8899-4C01-715C-275D02727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0FB263-0A6D-19DE-A467-1E2E3812C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5002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F4B47-0787-7175-C56A-7AB6A48A02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F12E313-DBCA-35A2-C877-C4887A4DF4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0DC012-B905-EAE1-A1CB-544F1835EC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613BA4-9579-3FDC-5B76-90739078F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B31161-F85A-3A9A-7C97-D6B10A28E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C74A29-4D3B-78B7-47CB-EAFE527CE1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7029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E45019-1C35-C8DF-CEAE-3AD092A36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4A6C8-C3B1-DF0E-AF99-0DEE6EE7E2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DBB8C3-F604-51EC-2FB9-D955AEBE59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FDCD7-0676-4051-8650-0D49F1197E42}" type="datetimeFigureOut">
              <a:rPr lang="en-US" smtClean="0"/>
              <a:t>12/5/2022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B465F-BE14-AED4-7049-98181D6B92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242183-4CC2-7C7D-D74D-B50D26E2CB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0602E-BF0D-43ED-8B22-717A9D49EF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975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2E0180-79C8-09E3-E15E-4E454E72695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+mn-lt"/>
              </a:rPr>
              <a:t>Stock Prediction Edelweiss Financial Services Ltd</a:t>
            </a:r>
            <a:r>
              <a:rPr lang="en-US" sz="3600" i="0" dirty="0">
                <a:effectLst/>
                <a:latin typeface="+mn-lt"/>
              </a:rPr>
              <a:t>. during 2008-2018 </a:t>
            </a:r>
            <a:br>
              <a:rPr lang="en-US" sz="3600" i="0" dirty="0">
                <a:effectLst/>
                <a:latin typeface="+mn-lt"/>
              </a:rPr>
            </a:br>
            <a:r>
              <a:rPr lang="en-US" sz="3600" i="0" dirty="0">
                <a:effectLst/>
                <a:latin typeface="+mn-lt"/>
              </a:rPr>
              <a:t>Using </a:t>
            </a:r>
            <a:r>
              <a:rPr lang="en-US" sz="3600" i="0" dirty="0" err="1">
                <a:effectLst/>
                <a:latin typeface="+mn-lt"/>
              </a:rPr>
              <a:t>Tensorflow</a:t>
            </a:r>
            <a:r>
              <a:rPr lang="en-US" sz="3600" i="0" dirty="0">
                <a:effectLst/>
                <a:latin typeface="+mn-lt"/>
              </a:rPr>
              <a:t> and </a:t>
            </a:r>
            <a:r>
              <a:rPr lang="en-US" sz="3600" i="0" dirty="0" err="1">
                <a:effectLst/>
                <a:latin typeface="+mn-lt"/>
              </a:rPr>
              <a:t>Pytorch</a:t>
            </a:r>
            <a:endParaRPr lang="en-US" sz="3600" dirty="0">
              <a:latin typeface="+mn-lt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2E55B8-3787-E67B-E5CA-E289421B7DB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1809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309D104-CD62-A4F2-5B05-5B87038C73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9004" t="22590" r="25825" b="8667"/>
          <a:stretch/>
        </p:blipFill>
        <p:spPr>
          <a:xfrm>
            <a:off x="332124" y="618565"/>
            <a:ext cx="4896015" cy="623943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A21E4DB-FCEF-47D0-F815-51057A370B60}"/>
              </a:ext>
            </a:extLst>
          </p:cNvPr>
          <p:cNvSpPr txBox="1"/>
          <p:nvPr/>
        </p:nvSpPr>
        <p:spPr>
          <a:xfrm>
            <a:off x="5818193" y="89645"/>
            <a:ext cx="4912658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Training Process</a:t>
            </a:r>
            <a:endParaRPr lang="en-US" b="1" dirty="0"/>
          </a:p>
          <a:p>
            <a:endParaRPr lang="en-US" dirty="0"/>
          </a:p>
          <a:p>
            <a:r>
              <a:rPr lang="en-US" dirty="0"/>
              <a:t>for every step (2000 total step)</a:t>
            </a:r>
          </a:p>
          <a:p>
            <a:r>
              <a:rPr lang="en-US" dirty="0"/>
              <a:t>     forward propagation</a:t>
            </a:r>
          </a:p>
          <a:p>
            <a:r>
              <a:rPr lang="en-US" dirty="0"/>
              <a:t>     compute error from prediction and target</a:t>
            </a:r>
          </a:p>
          <a:p>
            <a:endParaRPr lang="en-US" dirty="0"/>
          </a:p>
          <a:p>
            <a:r>
              <a:rPr lang="en-US" dirty="0"/>
              <a:t>     backward propagation to get gradient</a:t>
            </a:r>
          </a:p>
          <a:p>
            <a:endParaRPr lang="en-US" dirty="0"/>
          </a:p>
          <a:p>
            <a:r>
              <a:rPr lang="en-US" dirty="0"/>
              <a:t>     </a:t>
            </a:r>
          </a:p>
          <a:p>
            <a:r>
              <a:rPr lang="en-US" dirty="0"/>
              <a:t>     update weight of model</a:t>
            </a:r>
          </a:p>
        </p:txBody>
      </p:sp>
    </p:spTree>
    <p:extLst>
      <p:ext uri="{BB962C8B-B14F-4D97-AF65-F5344CB8AC3E}">
        <p14:creationId xmlns:p14="http://schemas.microsoft.com/office/powerpoint/2010/main" val="40372804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F6A7A-ACB9-C534-E3CD-F8BF5E032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C891E27-75D9-5D2E-0841-99C24CAB2A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9744" t="27527" r="23420" b="6033"/>
          <a:stretch/>
        </p:blipFill>
        <p:spPr>
          <a:xfrm>
            <a:off x="583658" y="1461646"/>
            <a:ext cx="4854103" cy="538751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70059F-0DBA-0B0F-38B7-C65C7F2437D4}"/>
              </a:ext>
            </a:extLst>
          </p:cNvPr>
          <p:cNvSpPr txBox="1"/>
          <p:nvPr/>
        </p:nvSpPr>
        <p:spPr>
          <a:xfrm>
            <a:off x="5800166" y="1334922"/>
            <a:ext cx="4912658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Test Prediction using test data</a:t>
            </a:r>
          </a:p>
          <a:p>
            <a:endParaRPr lang="en-US" dirty="0"/>
          </a:p>
          <a:p>
            <a:r>
              <a:rPr lang="en-US" dirty="0"/>
              <a:t>convert test data from </a:t>
            </a:r>
            <a:r>
              <a:rPr lang="en-US" dirty="0" err="1"/>
              <a:t>numpy</a:t>
            </a:r>
            <a:r>
              <a:rPr lang="en-US" dirty="0"/>
              <a:t> to torch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Predict testing data</a:t>
            </a:r>
          </a:p>
          <a:p>
            <a:endParaRPr lang="en-US" dirty="0"/>
          </a:p>
          <a:p>
            <a:r>
              <a:rPr lang="en-US" dirty="0"/>
              <a:t>convert prediction to </a:t>
            </a:r>
            <a:r>
              <a:rPr lang="en-US" dirty="0" err="1"/>
              <a:t>numpy</a:t>
            </a:r>
            <a:r>
              <a:rPr lang="en-US" dirty="0"/>
              <a:t> again</a:t>
            </a:r>
          </a:p>
          <a:p>
            <a:endParaRPr lang="en-US" dirty="0"/>
          </a:p>
          <a:p>
            <a:r>
              <a:rPr lang="en-US" dirty="0"/>
              <a:t>compare prediction data with target test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From the graph, model prediction can predict close price precisely from given information</a:t>
            </a:r>
          </a:p>
        </p:txBody>
      </p:sp>
    </p:spTree>
    <p:extLst>
      <p:ext uri="{BB962C8B-B14F-4D97-AF65-F5344CB8AC3E}">
        <p14:creationId xmlns:p14="http://schemas.microsoft.com/office/powerpoint/2010/main" val="3736051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86323F93-F02F-C75D-590C-750E53E66A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4865055"/>
              </p:ext>
            </p:extLst>
          </p:nvPr>
        </p:nvGraphicFramePr>
        <p:xfrm>
          <a:off x="2032000" y="1574800"/>
          <a:ext cx="8127999" cy="3708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502580446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54715450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838418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TensorFlow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Pytorch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48712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Training 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1046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Medium level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Low level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81399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Data processing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Numpy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Torch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4673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GPU scale 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95101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Hyperparameter update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7142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Calculation function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Easy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Hard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5691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Flexibility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High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737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Debugging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Easy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Moderate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1015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Parallelism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Optimal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396031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82082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40CC11-0F1B-1338-2000-BCFBD39AC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Stock Price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B778D82-AE9C-7D38-F7F1-DA1DCC2DD2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1964" t="48575" r="19442" b="32019"/>
          <a:stretch/>
        </p:blipFill>
        <p:spPr>
          <a:xfrm>
            <a:off x="5374892" y="1902652"/>
            <a:ext cx="6535126" cy="1918274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E181DE-F059-A6BF-EDD5-48AD5717C541}"/>
              </a:ext>
            </a:extLst>
          </p:cNvPr>
          <p:cNvSpPr txBox="1"/>
          <p:nvPr/>
        </p:nvSpPr>
        <p:spPr>
          <a:xfrm>
            <a:off x="348812" y="1902652"/>
            <a:ext cx="4572812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b="0" i="0" dirty="0">
                <a:solidFill>
                  <a:srgbClr val="202124"/>
                </a:solidFill>
                <a:effectLst/>
                <a:latin typeface="inherit"/>
              </a:rPr>
              <a:t>High</a:t>
            </a:r>
            <a:endParaRPr lang="en-US" b="0" i="0" dirty="0">
              <a:solidFill>
                <a:srgbClr val="5F6368"/>
              </a:solidFill>
              <a:effectLst/>
              <a:latin typeface="Inter"/>
            </a:endParaRPr>
          </a:p>
          <a:p>
            <a:pPr algn="l" fontAlgn="base"/>
            <a:r>
              <a:rPr lang="en-US" b="0" i="0" dirty="0">
                <a:solidFill>
                  <a:srgbClr val="5F6368"/>
                </a:solidFill>
                <a:effectLst/>
                <a:latin typeface="Inter"/>
              </a:rPr>
              <a:t>Highest Trading Value at Specific Window</a:t>
            </a:r>
          </a:p>
          <a:p>
            <a:pPr algn="l" fontAlgn="base"/>
            <a:endParaRPr lang="en-US" dirty="0">
              <a:solidFill>
                <a:srgbClr val="5F6368"/>
              </a:solidFill>
              <a:latin typeface="Inter"/>
            </a:endParaRPr>
          </a:p>
          <a:p>
            <a:pPr algn="l" fontAlgn="base"/>
            <a:r>
              <a:rPr lang="en-US" b="0" i="0" dirty="0">
                <a:solidFill>
                  <a:srgbClr val="202124"/>
                </a:solidFill>
                <a:effectLst/>
                <a:latin typeface="inherit"/>
              </a:rPr>
              <a:t>Low</a:t>
            </a:r>
            <a:endParaRPr lang="en-US" b="0" i="0" dirty="0">
              <a:solidFill>
                <a:srgbClr val="5F6368"/>
              </a:solidFill>
              <a:effectLst/>
              <a:latin typeface="Inter"/>
            </a:endParaRPr>
          </a:p>
          <a:p>
            <a:pPr algn="l" fontAlgn="base"/>
            <a:r>
              <a:rPr lang="en-US" b="0" i="0" dirty="0">
                <a:solidFill>
                  <a:srgbClr val="5F6368"/>
                </a:solidFill>
                <a:effectLst/>
                <a:latin typeface="Inter"/>
              </a:rPr>
              <a:t>Lowest Trading Value at Specific Window</a:t>
            </a:r>
          </a:p>
          <a:p>
            <a:pPr algn="l" fontAlgn="base"/>
            <a:endParaRPr lang="en-US" dirty="0">
              <a:solidFill>
                <a:srgbClr val="5F6368"/>
              </a:solidFill>
              <a:latin typeface="Inter"/>
            </a:endParaRPr>
          </a:p>
          <a:p>
            <a:pPr algn="l" fontAlgn="base"/>
            <a:r>
              <a:rPr lang="en-US" b="0" i="0" dirty="0">
                <a:solidFill>
                  <a:srgbClr val="202124"/>
                </a:solidFill>
                <a:effectLst/>
                <a:latin typeface="inherit"/>
              </a:rPr>
              <a:t>Open</a:t>
            </a:r>
            <a:endParaRPr lang="en-US" b="0" i="0" dirty="0">
              <a:solidFill>
                <a:srgbClr val="5F6368"/>
              </a:solidFill>
              <a:effectLst/>
              <a:latin typeface="Inter"/>
            </a:endParaRPr>
          </a:p>
          <a:p>
            <a:pPr algn="l" fontAlgn="base"/>
            <a:r>
              <a:rPr lang="en-US" b="0" i="0" dirty="0">
                <a:solidFill>
                  <a:srgbClr val="5F6368"/>
                </a:solidFill>
                <a:effectLst/>
                <a:latin typeface="Inter"/>
              </a:rPr>
              <a:t>Starting Transaction Value at Specific Window</a:t>
            </a:r>
          </a:p>
          <a:p>
            <a:pPr algn="l" fontAlgn="base"/>
            <a:endParaRPr lang="en-US" b="0" i="0" dirty="0">
              <a:solidFill>
                <a:srgbClr val="5F6368"/>
              </a:solidFill>
              <a:effectLst/>
              <a:latin typeface="Inter"/>
            </a:endParaRPr>
          </a:p>
          <a:p>
            <a:pPr algn="l" fontAlgn="base"/>
            <a:r>
              <a:rPr lang="en-US" b="0" i="0" dirty="0">
                <a:solidFill>
                  <a:srgbClr val="202124"/>
                </a:solidFill>
                <a:effectLst/>
                <a:latin typeface="inherit"/>
              </a:rPr>
              <a:t>Volume</a:t>
            </a:r>
            <a:endParaRPr lang="en-US" b="0" i="0" dirty="0">
              <a:solidFill>
                <a:srgbClr val="5F6368"/>
              </a:solidFill>
              <a:effectLst/>
              <a:latin typeface="Inter"/>
            </a:endParaRPr>
          </a:p>
          <a:p>
            <a:pPr algn="l" fontAlgn="base"/>
            <a:r>
              <a:rPr lang="en-US" b="0" i="0" dirty="0">
                <a:solidFill>
                  <a:srgbClr val="5F6368"/>
                </a:solidFill>
                <a:effectLst/>
                <a:latin typeface="Inter"/>
              </a:rPr>
              <a:t>Number of Transactions at Specific Window</a:t>
            </a:r>
          </a:p>
          <a:p>
            <a:pPr algn="l" fontAlgn="base"/>
            <a:endParaRPr lang="en-US" b="0" i="0" dirty="0">
              <a:solidFill>
                <a:srgbClr val="202124"/>
              </a:solidFill>
              <a:effectLst/>
              <a:latin typeface="inherit"/>
            </a:endParaRPr>
          </a:p>
          <a:p>
            <a:pPr algn="l" fontAlgn="base"/>
            <a:r>
              <a:rPr lang="en-US" b="0" i="0" dirty="0">
                <a:solidFill>
                  <a:srgbClr val="202124"/>
                </a:solidFill>
                <a:effectLst/>
                <a:latin typeface="inherit"/>
              </a:rPr>
              <a:t>Close</a:t>
            </a:r>
            <a:endParaRPr lang="en-US" b="0" i="0" dirty="0">
              <a:solidFill>
                <a:srgbClr val="5F6368"/>
              </a:solidFill>
              <a:effectLst/>
              <a:latin typeface="Inter"/>
            </a:endParaRPr>
          </a:p>
          <a:p>
            <a:pPr algn="l" fontAlgn="base"/>
            <a:r>
              <a:rPr lang="en-US" b="0" i="0" dirty="0">
                <a:solidFill>
                  <a:srgbClr val="5F6368"/>
                </a:solidFill>
                <a:effectLst/>
                <a:latin typeface="Inter"/>
              </a:rPr>
              <a:t>Last Transaction Value at Specific Window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1B4F29-96AB-AB32-8E63-955264DF09DD}"/>
              </a:ext>
            </a:extLst>
          </p:cNvPr>
          <p:cNvSpPr txBox="1"/>
          <p:nvPr/>
        </p:nvSpPr>
        <p:spPr>
          <a:xfrm>
            <a:off x="6832062" y="1506022"/>
            <a:ext cx="36207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+mn-lt"/>
              </a:rPr>
              <a:t>Edelweiss Financial Services Ltd</a:t>
            </a:r>
            <a:r>
              <a:rPr lang="en-US" sz="1800" i="0" dirty="0">
                <a:effectLst/>
                <a:latin typeface="+mn-lt"/>
              </a:rPr>
              <a:t>. 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1AFC91-D246-4858-07F5-70665A187056}"/>
              </a:ext>
            </a:extLst>
          </p:cNvPr>
          <p:cNvSpPr txBox="1"/>
          <p:nvPr/>
        </p:nvSpPr>
        <p:spPr>
          <a:xfrm>
            <a:off x="5374892" y="4168588"/>
            <a:ext cx="653512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Goal</a:t>
            </a:r>
          </a:p>
          <a:p>
            <a:r>
              <a:rPr lang="en-US" dirty="0"/>
              <a:t>Predict Close Price in one day based on available </a:t>
            </a:r>
            <a:r>
              <a:rPr lang="en-US" dirty="0" err="1"/>
              <a:t>informations</a:t>
            </a:r>
            <a:r>
              <a:rPr lang="en-US" dirty="0"/>
              <a:t> for trading purpose </a:t>
            </a:r>
          </a:p>
          <a:p>
            <a:endParaRPr lang="en-US" dirty="0"/>
          </a:p>
          <a:p>
            <a:r>
              <a:rPr lang="en-US" dirty="0"/>
              <a:t>Input  -&gt; [High, Low, Open, Volume]</a:t>
            </a:r>
          </a:p>
          <a:p>
            <a:endParaRPr lang="en-US" dirty="0"/>
          </a:p>
          <a:p>
            <a:r>
              <a:rPr lang="en-US" dirty="0"/>
              <a:t>Target -&gt; [Close] </a:t>
            </a:r>
          </a:p>
        </p:txBody>
      </p:sp>
    </p:spTree>
    <p:extLst>
      <p:ext uri="{BB962C8B-B14F-4D97-AF65-F5344CB8AC3E}">
        <p14:creationId xmlns:p14="http://schemas.microsoft.com/office/powerpoint/2010/main" val="25815977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47EC2-6B75-CCEA-F33A-3F69B54E26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Package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399E44-ABB7-1CB0-4E0A-98996DED11EB}"/>
              </a:ext>
            </a:extLst>
          </p:cNvPr>
          <p:cNvSpPr txBox="1"/>
          <p:nvPr/>
        </p:nvSpPr>
        <p:spPr>
          <a:xfrm>
            <a:off x="7602451" y="2349795"/>
            <a:ext cx="35116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Python 3.8.3</a:t>
            </a:r>
          </a:p>
          <a:p>
            <a:endParaRPr lang="en-US" dirty="0"/>
          </a:p>
          <a:p>
            <a:r>
              <a:rPr lang="en-US" dirty="0"/>
              <a:t>Package Version</a:t>
            </a:r>
          </a:p>
          <a:p>
            <a:endParaRPr lang="en-US" dirty="0"/>
          </a:p>
          <a:p>
            <a:r>
              <a:rPr lang="en-US" dirty="0" err="1"/>
              <a:t>numpy</a:t>
            </a:r>
            <a:r>
              <a:rPr lang="en-US" dirty="0"/>
              <a:t>==1.19.5</a:t>
            </a:r>
          </a:p>
          <a:p>
            <a:r>
              <a:rPr lang="en-US" dirty="0"/>
              <a:t>matplotlib==3.5.2</a:t>
            </a:r>
          </a:p>
          <a:p>
            <a:r>
              <a:rPr lang="en-US" dirty="0"/>
              <a:t>pandas==1.4.3</a:t>
            </a:r>
          </a:p>
          <a:p>
            <a:r>
              <a:rPr lang="en-US" dirty="0" err="1"/>
              <a:t>Tensorflow</a:t>
            </a:r>
            <a:r>
              <a:rPr lang="en-US" dirty="0"/>
              <a:t>==2.6.0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09DD883-FB6D-C2F0-CE70-94FFE89EB3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755" t="21206" r="24920" b="57801"/>
          <a:stretch/>
        </p:blipFill>
        <p:spPr>
          <a:xfrm>
            <a:off x="838200" y="2228671"/>
            <a:ext cx="5756022" cy="2550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0960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D82A4-3950-449B-E4AC-E86BE7EB6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 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3A0D276-4A71-4C39-34D0-732A9B508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9652" t="30650" r="19072" b="20836"/>
          <a:stretch/>
        </p:blipFill>
        <p:spPr>
          <a:xfrm>
            <a:off x="0" y="1690688"/>
            <a:ext cx="6574277" cy="4216110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7185439-D818-DFE2-7EE6-D04969C2AA43}"/>
              </a:ext>
            </a:extLst>
          </p:cNvPr>
          <p:cNvSpPr txBox="1"/>
          <p:nvPr/>
        </p:nvSpPr>
        <p:spPr>
          <a:xfrm>
            <a:off x="7050073" y="1837766"/>
            <a:ext cx="41327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Import data from “EDELWEISSNS.csv”</a:t>
            </a:r>
          </a:p>
          <a:p>
            <a:endParaRPr lang="en-US" dirty="0"/>
          </a:p>
          <a:p>
            <a:r>
              <a:rPr lang="en-US" dirty="0"/>
              <a:t>Change file to </a:t>
            </a:r>
            <a:r>
              <a:rPr lang="en-US" dirty="0" err="1"/>
              <a:t>DataFrame</a:t>
            </a:r>
            <a:r>
              <a:rPr lang="en-US" dirty="0"/>
              <a:t> format</a:t>
            </a:r>
          </a:p>
        </p:txBody>
      </p:sp>
    </p:spTree>
    <p:extLst>
      <p:ext uri="{BB962C8B-B14F-4D97-AF65-F5344CB8AC3E}">
        <p14:creationId xmlns:p14="http://schemas.microsoft.com/office/powerpoint/2010/main" val="18757524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294AF-0FD1-E985-DADD-C15B2F83B6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Preprocessing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48D78B-4020-A825-1568-73B6ECBA8D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60114" t="27248" r="25295" b="8995"/>
          <a:stretch/>
        </p:blipFill>
        <p:spPr>
          <a:xfrm>
            <a:off x="183776" y="1468774"/>
            <a:ext cx="4029635" cy="4952383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82A8F03-2BD6-D92D-72D5-9A1D0BE5A754}"/>
              </a:ext>
            </a:extLst>
          </p:cNvPr>
          <p:cNvSpPr txBox="1"/>
          <p:nvPr/>
        </p:nvSpPr>
        <p:spPr>
          <a:xfrm>
            <a:off x="4289613" y="1779898"/>
            <a:ext cx="26804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Choose value only from ‘Open’, ‘High’, ‘Low’, ‘Close’, ‘Volume’ and drop all other columns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BF31E7-BB80-2E8D-A92A-9455B4DB3522}"/>
              </a:ext>
            </a:extLst>
          </p:cNvPr>
          <p:cNvSpPr txBox="1"/>
          <p:nvPr/>
        </p:nvSpPr>
        <p:spPr>
          <a:xfrm>
            <a:off x="4262717" y="3686590"/>
            <a:ext cx="2707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Normalize Data to </a:t>
            </a:r>
          </a:p>
          <a:p>
            <a:r>
              <a:rPr lang="en-US" dirty="0"/>
              <a:t>make computation easier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4DA52E7-BBD0-474B-6A2C-70CA858382E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160" t="29149" r="28989" b="22907"/>
          <a:stretch/>
        </p:blipFill>
        <p:spPr>
          <a:xfrm>
            <a:off x="7326550" y="1322018"/>
            <a:ext cx="4103452" cy="509913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2AFF50F-D09E-0286-A330-F16C24656178}"/>
              </a:ext>
            </a:extLst>
          </p:cNvPr>
          <p:cNvSpPr txBox="1"/>
          <p:nvPr/>
        </p:nvSpPr>
        <p:spPr>
          <a:xfrm>
            <a:off x="7741026" y="863476"/>
            <a:ext cx="39310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Clean The data from null data points</a:t>
            </a:r>
          </a:p>
        </p:txBody>
      </p:sp>
    </p:spTree>
    <p:extLst>
      <p:ext uri="{BB962C8B-B14F-4D97-AF65-F5344CB8AC3E}">
        <p14:creationId xmlns:p14="http://schemas.microsoft.com/office/powerpoint/2010/main" val="70474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ADC3A-8904-583C-93BB-FED274DBFE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Split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BFE970-0460-F382-4E95-DBB7EA7CA2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1835" t="28298" r="28670" b="33404"/>
          <a:stretch/>
        </p:blipFill>
        <p:spPr>
          <a:xfrm>
            <a:off x="838200" y="1825625"/>
            <a:ext cx="4424464" cy="50193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F064034-10F4-8017-227F-5EE5AC293405}"/>
              </a:ext>
            </a:extLst>
          </p:cNvPr>
          <p:cNvSpPr txBox="1"/>
          <p:nvPr/>
        </p:nvSpPr>
        <p:spPr>
          <a:xfrm>
            <a:off x="5690538" y="3061446"/>
            <a:ext cx="342656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Split data for training and testing</a:t>
            </a:r>
            <a:br>
              <a:rPr lang="en-US" dirty="0"/>
            </a:br>
            <a:r>
              <a:rPr lang="en-US" dirty="0"/>
              <a:t>80% for Training data</a:t>
            </a:r>
          </a:p>
          <a:p>
            <a:r>
              <a:rPr lang="en-US" dirty="0"/>
              <a:t>20% for test data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5C76BDF-2903-942C-9CC9-800B75E9CEC1}"/>
              </a:ext>
            </a:extLst>
          </p:cNvPr>
          <p:cNvSpPr txBox="1"/>
          <p:nvPr/>
        </p:nvSpPr>
        <p:spPr>
          <a:xfrm>
            <a:off x="5690538" y="1844850"/>
            <a:ext cx="5235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Define Input and Target</a:t>
            </a:r>
          </a:p>
        </p:txBody>
      </p:sp>
    </p:spTree>
    <p:extLst>
      <p:ext uri="{BB962C8B-B14F-4D97-AF65-F5344CB8AC3E}">
        <p14:creationId xmlns:p14="http://schemas.microsoft.com/office/powerpoint/2010/main" val="34899910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C9D75CB-41D8-44EF-E660-1440D8404289}"/>
              </a:ext>
            </a:extLst>
          </p:cNvPr>
          <p:cNvSpPr txBox="1"/>
          <p:nvPr/>
        </p:nvSpPr>
        <p:spPr>
          <a:xfrm>
            <a:off x="6768350" y="1211142"/>
            <a:ext cx="4778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 Neural Network Model with 2 hidden layer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0D9DF7E-46E3-881A-A1F5-E2ADE2BEA6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9681" t="20354" r="20931" b="15249"/>
          <a:stretch/>
        </p:blipFill>
        <p:spPr>
          <a:xfrm>
            <a:off x="363881" y="528471"/>
            <a:ext cx="6209950" cy="580105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B86B67C-49F5-BDDF-E99C-903AEFDC8222}"/>
              </a:ext>
            </a:extLst>
          </p:cNvPr>
          <p:cNvSpPr txBox="1"/>
          <p:nvPr/>
        </p:nvSpPr>
        <p:spPr>
          <a:xfrm>
            <a:off x="6768350" y="1922929"/>
            <a:ext cx="4778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Using </a:t>
            </a:r>
            <a:r>
              <a:rPr lang="en-US" dirty="0" err="1"/>
              <a:t>adam</a:t>
            </a:r>
            <a:r>
              <a:rPr lang="en-US" dirty="0"/>
              <a:t> optimizer and MSE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43C33AF-364B-18B5-C0CF-5DD80409A508}"/>
              </a:ext>
            </a:extLst>
          </p:cNvPr>
          <p:cNvSpPr txBox="1"/>
          <p:nvPr/>
        </p:nvSpPr>
        <p:spPr>
          <a:xfrm>
            <a:off x="6768351" y="2607839"/>
            <a:ext cx="4778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the model</a:t>
            </a:r>
          </a:p>
        </p:txBody>
      </p:sp>
    </p:spTree>
    <p:extLst>
      <p:ext uri="{BB962C8B-B14F-4D97-AF65-F5344CB8AC3E}">
        <p14:creationId xmlns:p14="http://schemas.microsoft.com/office/powerpoint/2010/main" val="32102898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A2D42A-77B8-7066-7F59-71CA5158D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C788FD-5A70-E121-07BF-8D83D90740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9281" t="21604" r="24160" b="3732"/>
          <a:stretch/>
        </p:blipFill>
        <p:spPr>
          <a:xfrm>
            <a:off x="935476" y="1321103"/>
            <a:ext cx="4366099" cy="553689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3AA26D0-6DF0-1D30-C876-D1CBC5F53D54}"/>
              </a:ext>
            </a:extLst>
          </p:cNvPr>
          <p:cNvSpPr txBox="1"/>
          <p:nvPr/>
        </p:nvSpPr>
        <p:spPr>
          <a:xfrm>
            <a:off x="5575382" y="1386039"/>
            <a:ext cx="37382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Loss converge to Zero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Plot error for every step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9BEEA3-5674-2F68-381F-B487C1A50ED0}"/>
              </a:ext>
            </a:extLst>
          </p:cNvPr>
          <p:cNvSpPr txBox="1"/>
          <p:nvPr/>
        </p:nvSpPr>
        <p:spPr>
          <a:xfrm>
            <a:off x="5575382" y="3782972"/>
            <a:ext cx="373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Predict test data using trained model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3FE8DC-35C1-7AB8-C808-0B3CCD85C7FF}"/>
              </a:ext>
            </a:extLst>
          </p:cNvPr>
          <p:cNvSpPr txBox="1"/>
          <p:nvPr/>
        </p:nvSpPr>
        <p:spPr>
          <a:xfrm>
            <a:off x="5575382" y="4281669"/>
            <a:ext cx="373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Compare prediction to target test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E08CD46-8138-C5F9-FB91-0D0550611E64}"/>
              </a:ext>
            </a:extLst>
          </p:cNvPr>
          <p:cNvSpPr txBox="1"/>
          <p:nvPr/>
        </p:nvSpPr>
        <p:spPr>
          <a:xfrm>
            <a:off x="5575382" y="5353572"/>
            <a:ext cx="48505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From the graph, model prediction can predict close price precisely from given information</a:t>
            </a:r>
          </a:p>
        </p:txBody>
      </p:sp>
    </p:spTree>
    <p:extLst>
      <p:ext uri="{BB962C8B-B14F-4D97-AF65-F5344CB8AC3E}">
        <p14:creationId xmlns:p14="http://schemas.microsoft.com/office/powerpoint/2010/main" val="7569014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28466-EAC3-A76D-B413-0D56D63CBD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73859A5-AE9C-94C9-2B98-D895EF1986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9744" t="17328" r="27952" b="33335"/>
          <a:stretch/>
        </p:blipFill>
        <p:spPr>
          <a:xfrm>
            <a:off x="690665" y="365125"/>
            <a:ext cx="5192624" cy="585633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0D3BDB8-2A3D-CC89-93EF-949E0FA9C632}"/>
              </a:ext>
            </a:extLst>
          </p:cNvPr>
          <p:cNvSpPr txBox="1"/>
          <p:nvPr/>
        </p:nvSpPr>
        <p:spPr>
          <a:xfrm>
            <a:off x="6875930" y="1936377"/>
            <a:ext cx="373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Make the Model with 2 hidden layer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7D6E1C-37C0-E4C5-8839-CAC43939DBC0}"/>
              </a:ext>
            </a:extLst>
          </p:cNvPr>
          <p:cNvSpPr txBox="1"/>
          <p:nvPr/>
        </p:nvSpPr>
        <p:spPr>
          <a:xfrm>
            <a:off x="6875930" y="2970127"/>
            <a:ext cx="3738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Setting the error measurement and learning rate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5589C5E-407F-51A7-4BCD-80FA56640687}"/>
              </a:ext>
            </a:extLst>
          </p:cNvPr>
          <p:cNvSpPr txBox="1"/>
          <p:nvPr/>
        </p:nvSpPr>
        <p:spPr>
          <a:xfrm>
            <a:off x="6875930" y="3985039"/>
            <a:ext cx="373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Convert data from </a:t>
            </a:r>
            <a:r>
              <a:rPr lang="en-US" dirty="0" err="1"/>
              <a:t>numpy</a:t>
            </a:r>
            <a:r>
              <a:rPr lang="en-US" dirty="0"/>
              <a:t> to torch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05327A4-2F00-1272-6E29-761E8C51AF32}"/>
              </a:ext>
            </a:extLst>
          </p:cNvPr>
          <p:cNvSpPr txBox="1"/>
          <p:nvPr/>
        </p:nvSpPr>
        <p:spPr>
          <a:xfrm>
            <a:off x="6875930" y="5580756"/>
            <a:ext cx="37382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Convert data to torch.float32</a:t>
            </a:r>
          </a:p>
        </p:txBody>
      </p:sp>
    </p:spTree>
    <p:extLst>
      <p:ext uri="{BB962C8B-B14F-4D97-AF65-F5344CB8AC3E}">
        <p14:creationId xmlns:p14="http://schemas.microsoft.com/office/powerpoint/2010/main" val="3273095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367</Words>
  <Application>Microsoft Office PowerPoint</Application>
  <PresentationFormat>Widescreen</PresentationFormat>
  <Paragraphs>114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inherit</vt:lpstr>
      <vt:lpstr>Inter</vt:lpstr>
      <vt:lpstr>Arial</vt:lpstr>
      <vt:lpstr>Calibri</vt:lpstr>
      <vt:lpstr>Calibri Light</vt:lpstr>
      <vt:lpstr>Office Theme</vt:lpstr>
      <vt:lpstr>Stock Prediction Edelweiss Financial Services Ltd. during 2008-2018  Using Tensorflow and Pytorch</vt:lpstr>
      <vt:lpstr>Dataset Stock Price</vt:lpstr>
      <vt:lpstr>Package </vt:lpstr>
      <vt:lpstr>Import Data</vt:lpstr>
      <vt:lpstr>Preprocessing</vt:lpstr>
      <vt:lpstr>Split Data</vt:lpstr>
      <vt:lpstr>PowerPoint Presentation</vt:lpstr>
      <vt:lpstr>Result</vt:lpstr>
      <vt:lpstr>PowerPoint Presentation</vt:lpstr>
      <vt:lpstr>PowerPoint Presentation</vt:lpstr>
      <vt:lpstr>Testing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Stock Prediction ADP ADP Inc. during 1980-2022 Using Tensorflow and Pytorch</dc:title>
  <dc:creator>Justin Migo Dolot</dc:creator>
  <cp:lastModifiedBy>Abdul Aris Umar</cp:lastModifiedBy>
  <cp:revision>42</cp:revision>
  <dcterms:created xsi:type="dcterms:W3CDTF">2022-12-03T14:47:34Z</dcterms:created>
  <dcterms:modified xsi:type="dcterms:W3CDTF">2022-12-05T07:51:41Z</dcterms:modified>
</cp:coreProperties>
</file>

<file path=docProps/thumbnail.jpeg>
</file>